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0" r:id="rId2"/>
    <p:sldId id="302" r:id="rId3"/>
    <p:sldId id="303" r:id="rId4"/>
    <p:sldId id="259" r:id="rId5"/>
    <p:sldId id="294" r:id="rId6"/>
    <p:sldId id="295" r:id="rId7"/>
    <p:sldId id="296" r:id="rId8"/>
    <p:sldId id="292" r:id="rId9"/>
    <p:sldId id="286" r:id="rId10"/>
    <p:sldId id="269" r:id="rId11"/>
    <p:sldId id="287" r:id="rId12"/>
    <p:sldId id="266" r:id="rId13"/>
    <p:sldId id="291" r:id="rId14"/>
    <p:sldId id="265" r:id="rId15"/>
    <p:sldId id="267" r:id="rId16"/>
    <p:sldId id="268" r:id="rId17"/>
    <p:sldId id="256" r:id="rId18"/>
    <p:sldId id="299" r:id="rId19"/>
    <p:sldId id="264" r:id="rId20"/>
    <p:sldId id="300" r:id="rId21"/>
    <p:sldId id="263" r:id="rId22"/>
    <p:sldId id="301" r:id="rId23"/>
    <p:sldId id="293" r:id="rId24"/>
    <p:sldId id="261" r:id="rId25"/>
  </p:sldIdLst>
  <p:sldSz cx="9144000" cy="6858000" type="screen4x3"/>
  <p:notesSz cx="6877050" cy="100028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0055" cy="500142"/>
          </a:xfrm>
          <a:prstGeom prst="rect">
            <a:avLst/>
          </a:prstGeom>
        </p:spPr>
        <p:txBody>
          <a:bodyPr vert="horz" lIns="96433" tIns="48216" rIns="96433" bIns="48216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95406" y="0"/>
            <a:ext cx="2980055" cy="500142"/>
          </a:xfrm>
          <a:prstGeom prst="rect">
            <a:avLst/>
          </a:prstGeom>
        </p:spPr>
        <p:txBody>
          <a:bodyPr vert="horz" lIns="96433" tIns="48216" rIns="96433" bIns="48216" rtlCol="0"/>
          <a:lstStyle>
            <a:lvl1pPr algn="r">
              <a:defRPr sz="1300"/>
            </a:lvl1pPr>
          </a:lstStyle>
          <a:p>
            <a:fld id="{139CF7E9-DA29-485A-B19E-E9B62CC9C71D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500961"/>
            <a:ext cx="2980055" cy="500142"/>
          </a:xfrm>
          <a:prstGeom prst="rect">
            <a:avLst/>
          </a:prstGeom>
        </p:spPr>
        <p:txBody>
          <a:bodyPr vert="horz" lIns="96433" tIns="48216" rIns="96433" bIns="48216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95406" y="9500961"/>
            <a:ext cx="2980055" cy="500142"/>
          </a:xfrm>
          <a:prstGeom prst="rect">
            <a:avLst/>
          </a:prstGeom>
        </p:spPr>
        <p:txBody>
          <a:bodyPr vert="horz" lIns="96433" tIns="48216" rIns="96433" bIns="48216" rtlCol="0" anchor="b"/>
          <a:lstStyle>
            <a:lvl1pPr algn="r">
              <a:defRPr sz="1300"/>
            </a:lvl1pPr>
          </a:lstStyle>
          <a:p>
            <a:fld id="{FE0708A2-8BB1-41FB-B297-1D65767FE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3649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0055" cy="500142"/>
          </a:xfrm>
          <a:prstGeom prst="rect">
            <a:avLst/>
          </a:prstGeom>
        </p:spPr>
        <p:txBody>
          <a:bodyPr vert="horz" lIns="96433" tIns="48216" rIns="96433" bIns="48216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95406" y="0"/>
            <a:ext cx="2980055" cy="500142"/>
          </a:xfrm>
          <a:prstGeom prst="rect">
            <a:avLst/>
          </a:prstGeom>
        </p:spPr>
        <p:txBody>
          <a:bodyPr vert="horz" lIns="96433" tIns="48216" rIns="96433" bIns="48216" rtlCol="0"/>
          <a:lstStyle>
            <a:lvl1pPr algn="r">
              <a:defRPr sz="1300"/>
            </a:lvl1pPr>
          </a:lstStyle>
          <a:p>
            <a:fld id="{4E74B10B-14E0-4C99-92CA-4A427169CCD7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33" tIns="48216" rIns="96433" bIns="4821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7705" y="4751350"/>
            <a:ext cx="5501640" cy="4501277"/>
          </a:xfrm>
          <a:prstGeom prst="rect">
            <a:avLst/>
          </a:prstGeom>
        </p:spPr>
        <p:txBody>
          <a:bodyPr vert="horz" lIns="96433" tIns="48216" rIns="96433" bIns="4821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500961"/>
            <a:ext cx="2980055" cy="500142"/>
          </a:xfrm>
          <a:prstGeom prst="rect">
            <a:avLst/>
          </a:prstGeom>
        </p:spPr>
        <p:txBody>
          <a:bodyPr vert="horz" lIns="96433" tIns="48216" rIns="96433" bIns="48216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95406" y="9500961"/>
            <a:ext cx="2980055" cy="500142"/>
          </a:xfrm>
          <a:prstGeom prst="rect">
            <a:avLst/>
          </a:prstGeom>
        </p:spPr>
        <p:txBody>
          <a:bodyPr vert="horz" lIns="96433" tIns="48216" rIns="96433" bIns="48216" rtlCol="0" anchor="b"/>
          <a:lstStyle>
            <a:lvl1pPr algn="r">
              <a:defRPr sz="1300"/>
            </a:lvl1pPr>
          </a:lstStyle>
          <a:p>
            <a:fld id="{7097A9F3-D136-4C3E-9854-41AEF0D8BD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3213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7A9F3-D136-4C3E-9854-41AEF0D8BD0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6969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8"/>
            <a:ext cx="9131300" cy="69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F:\Мои документы 2014 - 2015\ФОТО 2014 - 2015\Школа\IMG_04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49" b="3434"/>
          <a:stretch/>
        </p:blipFill>
        <p:spPr bwMode="auto">
          <a:xfrm>
            <a:off x="827584" y="168042"/>
            <a:ext cx="8064896" cy="6573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71600" y="332656"/>
            <a:ext cx="777686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1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</a:t>
            </a:r>
            <a:r>
              <a:rPr lang="ru-RU" sz="21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общеобразовательное </a:t>
            </a:r>
            <a:r>
              <a:rPr lang="ru-RU" sz="21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</a:p>
          <a:p>
            <a:pPr lvl="0" algn="ctr"/>
            <a:r>
              <a:rPr lang="ru-RU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«Краснозаводская средняя </a:t>
            </a:r>
            <a:r>
              <a:rPr lang="ru-RU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общеобразовательная </a:t>
            </a:r>
            <a:r>
              <a:rPr lang="ru-RU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№1»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2898810"/>
            <a:ext cx="750157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«Школа – 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краеведческий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музей»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E:\Мои документы 2017 - 2018\К фильму\Новая папка\20171004_1024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46922"/>
            <a:ext cx="4411731" cy="1518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P1100519.JPG"/>
          <p:cNvPicPr/>
          <p:nvPr/>
        </p:nvPicPr>
        <p:blipFill rotWithShape="1">
          <a:blip r:embed="rId5" cstate="print">
            <a:lum contrast="30000"/>
          </a:blip>
          <a:srcRect l="2770" t="15156" r="9469" b="29948"/>
          <a:stretch/>
        </p:blipFill>
        <p:spPr>
          <a:xfrm>
            <a:off x="971600" y="1242047"/>
            <a:ext cx="3024336" cy="1731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USER\Desktop\Новая папка (2)\20171004_1025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980" t="22334" r="6515" b="28948"/>
          <a:stretch/>
        </p:blipFill>
        <p:spPr bwMode="auto">
          <a:xfrm>
            <a:off x="5261548" y="4646923"/>
            <a:ext cx="3558924" cy="1518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456" y="1241176"/>
            <a:ext cx="3172008" cy="17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E:\Мои документы 2017 - 2018\К фильму\Новая папка\20160701_0937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83" y="1098033"/>
            <a:ext cx="1710226" cy="1898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0518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8"/>
            <a:ext cx="9131300" cy="69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люся.jpg"/>
          <p:cNvPicPr/>
          <p:nvPr/>
        </p:nvPicPr>
        <p:blipFill>
          <a:blip r:embed="rId3" cstate="print">
            <a:lum bright="10000" contrast="10000"/>
          </a:blip>
          <a:srcRect l="16762" r="21255"/>
          <a:stretch>
            <a:fillRect/>
          </a:stretch>
        </p:blipFill>
        <p:spPr>
          <a:xfrm>
            <a:off x="1289606" y="411059"/>
            <a:ext cx="1785017" cy="2369869"/>
          </a:xfrm>
          <a:prstGeom prst="rect">
            <a:avLst/>
          </a:prstGeom>
          <a:ln w="38100" cap="sq">
            <a:solidFill>
              <a:srgbClr val="1F497D">
                <a:lumMod val="40000"/>
                <a:lumOff val="6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419872" y="462151"/>
            <a:ext cx="52623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ambria"/>
                <a:ea typeface="Calibri"/>
                <a:cs typeface="Times New Roman"/>
              </a:rPr>
              <a:t>Руководитель проекта </a:t>
            </a:r>
          </a:p>
          <a:p>
            <a:pPr algn="ctr"/>
            <a:r>
              <a:rPr lang="ru-RU" sz="1600" b="1" dirty="0" smtClean="0">
                <a:latin typeface="Cambria"/>
                <a:ea typeface="Calibri"/>
                <a:cs typeface="Times New Roman"/>
              </a:rPr>
              <a:t>«Школа – краеведческий музей»</a:t>
            </a:r>
          </a:p>
          <a:p>
            <a:pPr algn="ctr"/>
            <a:r>
              <a:rPr lang="ru-RU" sz="1600" b="1" dirty="0" err="1" smtClean="0">
                <a:latin typeface="Cambria"/>
                <a:ea typeface="Calibri"/>
                <a:cs typeface="Times New Roman"/>
              </a:rPr>
              <a:t>Д</a:t>
            </a:r>
            <a:r>
              <a:rPr lang="ru-RU" b="1" dirty="0" err="1" smtClean="0">
                <a:latin typeface="Cambria"/>
                <a:ea typeface="Calibri"/>
                <a:cs typeface="Times New Roman"/>
              </a:rPr>
              <a:t>омущей</a:t>
            </a:r>
            <a:r>
              <a:rPr lang="ru-RU" b="1" dirty="0" smtClean="0">
                <a:latin typeface="Cambria"/>
                <a:ea typeface="Calibri"/>
                <a:cs typeface="Times New Roman"/>
              </a:rPr>
              <a:t> </a:t>
            </a:r>
            <a:r>
              <a:rPr lang="ru-RU" b="1" dirty="0">
                <a:latin typeface="Cambria"/>
                <a:ea typeface="Calibri"/>
                <a:cs typeface="Times New Roman"/>
              </a:rPr>
              <a:t>Людмила Павловна, </a:t>
            </a:r>
            <a:r>
              <a:rPr lang="ru-RU" b="1" dirty="0" smtClean="0">
                <a:latin typeface="Cambria"/>
                <a:ea typeface="Calibri"/>
                <a:cs typeface="Times New Roman"/>
              </a:rPr>
              <a:t>вся </a:t>
            </a:r>
            <a:r>
              <a:rPr lang="ru-RU" b="1" dirty="0">
                <a:latin typeface="Cambria"/>
                <a:ea typeface="Calibri"/>
                <a:cs typeface="Times New Roman"/>
              </a:rPr>
              <a:t>жизнь которой без преувеличения связана со школой. Её выпускница, золотая медалистка, Отличник народного образования она вот уже 45 лет работает в стенах родной школы, 30 лет из которых </a:t>
            </a:r>
            <a:r>
              <a:rPr lang="ru-RU" b="1" dirty="0" smtClean="0">
                <a:latin typeface="Cambria"/>
                <a:ea typeface="Calibri"/>
                <a:cs typeface="Times New Roman"/>
              </a:rPr>
              <a:t>– </a:t>
            </a:r>
            <a:r>
              <a:rPr lang="ru-RU" b="1" dirty="0">
                <a:latin typeface="Cambria"/>
                <a:ea typeface="Calibri"/>
                <a:cs typeface="Times New Roman"/>
              </a:rPr>
              <a:t>директором. </a:t>
            </a:r>
            <a:endParaRPr lang="ru-RU" dirty="0"/>
          </a:p>
        </p:txBody>
      </p:sp>
      <p:pic>
        <p:nvPicPr>
          <p:cNvPr id="16386" name="Picture 2" descr="E:\Мои документы 2017 - 2018\К фильму\Книга - фильм\стр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839" t="36775" r="9459" b="33406"/>
          <a:stretch/>
        </p:blipFill>
        <p:spPr bwMode="auto">
          <a:xfrm>
            <a:off x="1283361" y="2983938"/>
            <a:ext cx="3492930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Администратор\Desktop\Домущей Л.П\фото\IMG_099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300" t="29751" r="21100" b="6208"/>
          <a:stretch/>
        </p:blipFill>
        <p:spPr bwMode="auto">
          <a:xfrm>
            <a:off x="5076056" y="2983938"/>
            <a:ext cx="3496724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007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8"/>
            <a:ext cx="9131300" cy="69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img960"/>
          <p:cNvPicPr/>
          <p:nvPr/>
        </p:nvPicPr>
        <p:blipFill>
          <a:blip r:embed="rId3" cstate="print"/>
          <a:srcRect l="8658" t="3046" r="3847" b="6171"/>
          <a:stretch>
            <a:fillRect/>
          </a:stretch>
        </p:blipFill>
        <p:spPr bwMode="auto">
          <a:xfrm>
            <a:off x="4716016" y="4032359"/>
            <a:ext cx="3960440" cy="2643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4" cstate="print">
            <a:lum contrast="30000"/>
          </a:blip>
          <a:srcRect r="3795" b="1640"/>
          <a:stretch>
            <a:fillRect/>
          </a:stretch>
        </p:blipFill>
        <p:spPr bwMode="auto">
          <a:xfrm>
            <a:off x="4932040" y="260648"/>
            <a:ext cx="3672408" cy="2492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слм"/>
          <p:cNvPicPr/>
          <p:nvPr/>
        </p:nvPicPr>
        <p:blipFill rotWithShape="1">
          <a:blip r:embed="rId5" cstate="print"/>
          <a:srcRect l="33583" t="3152" r="36917" b="65264"/>
          <a:stretch/>
        </p:blipFill>
        <p:spPr bwMode="auto">
          <a:xfrm>
            <a:off x="1187624" y="4032358"/>
            <a:ext cx="3384376" cy="2637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 descr="IMG_484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58" t="5792" r="5272" b="6535"/>
          <a:stretch/>
        </p:blipFill>
        <p:spPr bwMode="auto">
          <a:xfrm>
            <a:off x="1115616" y="260649"/>
            <a:ext cx="3701926" cy="2492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2708920"/>
            <a:ext cx="7632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Вся поисково-патриотическая работа нашла свое отражение в делах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школьного волонтерского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отряда, литературного клуба «Исследователь», исторического клуба «Память сердца» и клуба юных патриотов «Люблю тебя, мой край родной»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52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8"/>
            <a:ext cx="9131300" cy="69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E:\Мои документы 2014 - 2015\ФОТО 2014 - 2015\Стенды\DSC055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342" b="12520"/>
          <a:stretch/>
        </p:blipFill>
        <p:spPr bwMode="auto">
          <a:xfrm>
            <a:off x="1023518" y="995714"/>
            <a:ext cx="7720092" cy="3297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Мои документы 2017 - 2018\К фильму\Новая папка\20171004_1041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42" t="8771" r="6013" b="9563"/>
          <a:stretch/>
        </p:blipFill>
        <p:spPr bwMode="auto">
          <a:xfrm>
            <a:off x="1031371" y="4797151"/>
            <a:ext cx="2489691" cy="1759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Мои документы 2017 - 2018\К фильму\Новая папка\20171004_1041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76" t="12425" r="9507" b="9353"/>
          <a:stretch/>
        </p:blipFill>
        <p:spPr bwMode="auto">
          <a:xfrm>
            <a:off x="6228184" y="4796143"/>
            <a:ext cx="2469603" cy="1768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Мои документы 2017 - 2018\К фильму\Новая папка\20171004_10415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39" t="8632" r="8923" b="10459"/>
          <a:stretch/>
        </p:blipFill>
        <p:spPr bwMode="auto">
          <a:xfrm>
            <a:off x="3635896" y="4797151"/>
            <a:ext cx="2495337" cy="1759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23728" y="4335487"/>
            <a:ext cx="522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«Славим, Учитель, имя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твоё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!»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1371" y="260705"/>
            <a:ext cx="7712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Поисковые материалы прошлых лет, воспоминания педагогов, выпускников школы, родителей легли в основу создания экспозиций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: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307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8"/>
            <a:ext cx="9131300" cy="69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Мои документы 2017 - 2018\К фильму\Новая папка\20171004_0859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97" t="22555" r="4299" b="5918"/>
          <a:stretch/>
        </p:blipFill>
        <p:spPr bwMode="auto">
          <a:xfrm>
            <a:off x="1043608" y="4005064"/>
            <a:ext cx="3744416" cy="2184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Мои документы 2017 - 2018\К фильму\Новая папка\20171004_0859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4" t="15327" r="2430" b="13146"/>
          <a:stretch/>
        </p:blipFill>
        <p:spPr bwMode="auto">
          <a:xfrm>
            <a:off x="5028372" y="4277196"/>
            <a:ext cx="3648084" cy="2163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60" r="5981"/>
          <a:stretch/>
        </p:blipFill>
        <p:spPr bwMode="auto">
          <a:xfrm>
            <a:off x="1043608" y="1412776"/>
            <a:ext cx="7703228" cy="272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332656"/>
            <a:ext cx="7027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«У истоков»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школа 70 – 80-х  годов ХХ века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kab-30\Desktop\20171004_0836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284984"/>
            <a:ext cx="517886" cy="379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63996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8"/>
            <a:ext cx="9131300" cy="69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830" b="16040"/>
          <a:stretch/>
        </p:blipFill>
        <p:spPr bwMode="auto">
          <a:xfrm>
            <a:off x="971600" y="980728"/>
            <a:ext cx="5038668" cy="2608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60" b="2891"/>
          <a:stretch/>
        </p:blipFill>
        <p:spPr bwMode="auto">
          <a:xfrm>
            <a:off x="1729667" y="4062580"/>
            <a:ext cx="3634421" cy="2462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31149"/>
            <a:ext cx="2527414" cy="3521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73075" y="3573016"/>
            <a:ext cx="44716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«История родного города»;</a:t>
            </a:r>
            <a:endParaRPr lang="ru-RU" sz="2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9395" y="260648"/>
            <a:ext cx="76541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Содружество с музеем Краснозаводского химического завода,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краеведом Самсоновым В.И. помогло создать экспозиции: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1767" y="4941168"/>
            <a:ext cx="30718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«Земляки, любившие и прославившие родной край</a:t>
            </a:r>
            <a:r>
              <a:rPr lang="ru-RU" sz="2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307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8"/>
            <a:ext cx="9131300" cy="69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6" t="2901" r="2057" b="3671"/>
          <a:stretch/>
        </p:blipFill>
        <p:spPr bwMode="auto">
          <a:xfrm>
            <a:off x="4932040" y="4019923"/>
            <a:ext cx="3734131" cy="2505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E:\Мои документы 2014 - 2015\ФОТО 2014 - 2015\Стенды\DSC055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73" r="3849"/>
          <a:stretch/>
        </p:blipFill>
        <p:spPr bwMode="auto">
          <a:xfrm>
            <a:off x="971600" y="4005064"/>
            <a:ext cx="3795273" cy="2505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Мои документы 2017 - 2018\К фильму\Новая папка\20171004_1025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700" b="26879"/>
          <a:stretch/>
        </p:blipFill>
        <p:spPr bwMode="auto">
          <a:xfrm>
            <a:off x="986227" y="1340768"/>
            <a:ext cx="7695185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9258" y="253097"/>
            <a:ext cx="75860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Воспоминания и фотоматериалы ветеранов труда,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участников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Великой Отечественной войны, локальных войн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дали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возможность открыть экспозицию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«Я помню! Я горжусь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!»</a:t>
            </a:r>
          </a:p>
        </p:txBody>
      </p:sp>
    </p:spTree>
    <p:extLst>
      <p:ext uri="{BB962C8B-B14F-4D97-AF65-F5344CB8AC3E}">
        <p14:creationId xmlns="" xmlns:p14="http://schemas.microsoft.com/office/powerpoint/2010/main" val="43307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8"/>
            <a:ext cx="9131300" cy="69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E:\Мои документы 2016 - 2017\На сайт\9 мая\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49" t="20406" r="2354" b="19580"/>
          <a:stretch/>
        </p:blipFill>
        <p:spPr bwMode="auto">
          <a:xfrm>
            <a:off x="1403648" y="311378"/>
            <a:ext cx="6800446" cy="3309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3604954"/>
            <a:ext cx="7532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залах тематических экспозиций проходят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экскурсии,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661" r="6218" b="6237"/>
          <a:stretch/>
        </p:blipFill>
        <p:spPr bwMode="auto">
          <a:xfrm>
            <a:off x="971600" y="4053982"/>
            <a:ext cx="3926009" cy="2518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426" t="17303" r="13231" b="6142"/>
          <a:stretch/>
        </p:blipFill>
        <p:spPr bwMode="auto">
          <a:xfrm>
            <a:off x="5004048" y="4053982"/>
            <a:ext cx="3653166" cy="2518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3307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2225"/>
            <a:ext cx="9132887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68" t="8100" r="1684" b="5686"/>
          <a:stretch/>
        </p:blipFill>
        <p:spPr bwMode="auto">
          <a:xfrm>
            <a:off x="971600" y="205250"/>
            <a:ext cx="4248472" cy="2719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241"/>
          <a:stretch/>
        </p:blipFill>
        <p:spPr bwMode="auto">
          <a:xfrm>
            <a:off x="971600" y="3919069"/>
            <a:ext cx="4248472" cy="2750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89309"/>
            <a:ext cx="3141145" cy="209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E:\Мои документы 2017 - 2018\К фильму\Новая папка\IMG_20150429_12495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771" b="6218"/>
          <a:stretch/>
        </p:blipFill>
        <p:spPr bwMode="auto">
          <a:xfrm>
            <a:off x="5220072" y="188640"/>
            <a:ext cx="3600400" cy="2386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2852936"/>
            <a:ext cx="489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тематические уроки, просмотр слайд фильмов, созданных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участниками проекта «Школа – краеведческий музей»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5" descr="E:\Мои документы 2012-2013\Фотографии 2013\Урок Мужества\DSC0304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22" r="5939"/>
          <a:stretch/>
        </p:blipFill>
        <p:spPr bwMode="auto">
          <a:xfrm>
            <a:off x="5216488" y="4365105"/>
            <a:ext cx="3603984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0330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7" y="-12385"/>
            <a:ext cx="9131300" cy="69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E:\Мои документы 2017 - 2018\К фильму\Новая папка\P11004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158"/>
          <a:stretch/>
        </p:blipFill>
        <p:spPr bwMode="auto">
          <a:xfrm>
            <a:off x="1043608" y="3959766"/>
            <a:ext cx="3787817" cy="263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Мои документы 2017 - 2018\К фильму\Новая папка\P11004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604"/>
          <a:stretch/>
        </p:blipFill>
        <p:spPr bwMode="auto">
          <a:xfrm>
            <a:off x="4960525" y="3972422"/>
            <a:ext cx="3787939" cy="2624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SC0191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146" r="8922" b="20423"/>
          <a:stretch/>
        </p:blipFill>
        <p:spPr bwMode="auto">
          <a:xfrm>
            <a:off x="1065781" y="297841"/>
            <a:ext cx="2622055" cy="3563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9912" y="260648"/>
            <a:ext cx="4968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Стенды подробно рассказывают о событиях истории прошлого. На торжественных линейках вручают почетные грамоты, георгиевские ленточки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E:\Мои документы 2016 - 2017\Фотографии\Жиленко Матвей\DSC0686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49" r="13206"/>
          <a:stretch/>
        </p:blipFill>
        <p:spPr bwMode="auto">
          <a:xfrm>
            <a:off x="6347008" y="1584087"/>
            <a:ext cx="2401456" cy="2291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Мои документы 2016 - 2017\Фотографии\Энциклопедия детских достижений\20170216_1129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725" t="11250" r="4785" b="19719"/>
          <a:stretch/>
        </p:blipFill>
        <p:spPr bwMode="auto">
          <a:xfrm>
            <a:off x="3787722" y="1584087"/>
            <a:ext cx="2476465" cy="226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0032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8"/>
            <a:ext cx="9131300" cy="69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78" t="8990" r="5696" b="6970"/>
          <a:stretch/>
        </p:blipFill>
        <p:spPr bwMode="auto">
          <a:xfrm>
            <a:off x="5582274" y="332656"/>
            <a:ext cx="3094182" cy="2850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237" t="5946" r="8257" b="20210"/>
          <a:stretch/>
        </p:blipFill>
        <p:spPr bwMode="auto">
          <a:xfrm>
            <a:off x="5004048" y="3933056"/>
            <a:ext cx="3733118" cy="2615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E:\Мои документы 2016 - 2017\Фотографии\День Победы\Шуткова М.А\4А (3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050" r="7099" b="7162"/>
          <a:stretch/>
        </p:blipFill>
        <p:spPr bwMode="auto">
          <a:xfrm>
            <a:off x="1043608" y="3933056"/>
            <a:ext cx="3816424" cy="2615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E:\Мои документы 2016 - 2017\На сайт\Патриотическая неделя\4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907" b="9643"/>
          <a:stretch/>
        </p:blipFill>
        <p:spPr bwMode="auto">
          <a:xfrm>
            <a:off x="971600" y="332656"/>
            <a:ext cx="4499992" cy="28501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3225170"/>
            <a:ext cx="77655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Посещение экспозиции – неотъемлемая часть посвящения в первоклассники,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юнармейцы, проведения Дней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Памяти и Победы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307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8"/>
            <a:ext cx="9131300" cy="69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71600" y="260648"/>
            <a:ext cx="784887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истории создания школьного краеведческого музея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4604" y="692696"/>
            <a:ext cx="77938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     1 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сентября 1965 года начала свой жизненный путь Краснозаводская средняя общеобразовательная школа №1. С первых дней обучения детей, в школе проводилась серьезная работа по патриотическому воспитанию юного поколения. Началась поисково-исследовательская работа:</a:t>
            </a:r>
            <a:endParaRPr lang="ru-RU" sz="1600" dirty="0">
              <a:ea typeface="Times New Roman"/>
              <a:cs typeface="Times New Roman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Изучение истории родного города;</a:t>
            </a:r>
            <a:endParaRPr lang="ru-RU" sz="1600" dirty="0">
              <a:ea typeface="Times New Roman"/>
              <a:cs typeface="Times New Roman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Земляков, жизнь которых вписала славные страницы не только в летопись своей Малой Родины, но и всего Отечества;</a:t>
            </a:r>
            <a:endParaRPr lang="ru-RU" sz="1600" dirty="0">
              <a:ea typeface="Times New Roman"/>
              <a:cs typeface="Times New Roman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Традиций образования конца </a:t>
            </a:r>
            <a:r>
              <a:rPr lang="en-US" sz="1600" dirty="0">
                <a:latin typeface="Times New Roman"/>
                <a:ea typeface="Times New Roman"/>
                <a:cs typeface="Times New Roman"/>
              </a:rPr>
              <a:t>XX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века.</a:t>
            </a:r>
            <a:endParaRPr lang="ru-RU" sz="1600" dirty="0">
              <a:ea typeface="Times New Roman"/>
              <a:cs typeface="Times New Roman"/>
            </a:endParaRPr>
          </a:p>
          <a:p>
            <a:pPr algn="just"/>
            <a:r>
              <a:rPr lang="ru-RU" sz="16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    Это 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было коллективно-творческое дело, которое возглавили учителя – участники Великой Отечественной войны – победители, мечтавшие о счастливом будущем юного поколения.  </a:t>
            </a:r>
            <a:endParaRPr lang="ru-RU" sz="1600" dirty="0">
              <a:ea typeface="Times New Roman"/>
              <a:cs typeface="Times New Roman"/>
            </a:endParaRPr>
          </a:p>
          <a:p>
            <a:pPr algn="just"/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     В 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настоящее время эта работа продолжается и ведется с любовью и большой ответственностью. Началась работа над проектом «Школа - краеведческий музей». Возглавила </a:t>
            </a:r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этот проект 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Домущей Людмила Павловна </a:t>
            </a:r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выпускница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, директор, образ жизни которой на протяжении 50 лет связан со школой. </a:t>
            </a:r>
            <a:endParaRPr lang="ru-RU" sz="1600" dirty="0">
              <a:ea typeface="Times New Roman"/>
              <a:cs typeface="Times New Roman"/>
            </a:endParaRPr>
          </a:p>
          <a:p>
            <a:pPr algn="just"/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     Вся 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поисково-патриотическая работа нашла свое отражение в делах волонтерского отряда, литературного клуба «Исследователь», исторического клуба «Память сердца» и </a:t>
            </a:r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юных 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патриотов «Люблю тебя, мой край родной». </a:t>
            </a:r>
            <a:endParaRPr lang="ru-RU" sz="1600" dirty="0" smtClean="0">
              <a:latin typeface="Times New Roman"/>
              <a:ea typeface="Times New Roman"/>
              <a:cs typeface="Times New Roman"/>
            </a:endParaRPr>
          </a:p>
          <a:p>
            <a:pPr algn="just"/>
            <a:r>
              <a:rPr lang="ru-RU" sz="16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    Поисковые 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материалы прошлых лет, воспоминания педагогов, выпускников школы, родителей легли в основу создания экспозиций: «Славим имя твое, Учитель», «У истоков» - школа 70-х годов XX века». </a:t>
            </a:r>
          </a:p>
          <a:p>
            <a:pPr algn="just"/>
            <a:r>
              <a:rPr lang="ru-RU" sz="1600" dirty="0">
                <a:latin typeface="Times New Roman"/>
                <a:ea typeface="Times New Roman"/>
                <a:cs typeface="Times New Roman"/>
              </a:rPr>
              <a:t>     Содружество с музеем Краснозаводского химического завода, с краеведом Самсоновым В.И. помогло создать экспозиции: «История родного города», «Земляки, любившие и прославившие родной край».</a:t>
            </a:r>
          </a:p>
          <a:p>
            <a:pPr algn="just"/>
            <a:endParaRPr lang="ru-RU" sz="16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0886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2225"/>
            <a:ext cx="9132887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 descr="E:\Мои документы 2017 - 2018\К фильму\Новая папка\DSC055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23" r="6602"/>
          <a:stretch/>
        </p:blipFill>
        <p:spPr bwMode="auto">
          <a:xfrm>
            <a:off x="3107839" y="260649"/>
            <a:ext cx="3696409" cy="2520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E:\Мои документы 2015 - 2016\Фотографии\Самсонов В.И\DSC064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927" t="12664" r="11444" b="8320"/>
          <a:stretch/>
        </p:blipFill>
        <p:spPr bwMode="auto">
          <a:xfrm>
            <a:off x="5148064" y="3801886"/>
            <a:ext cx="3538696" cy="2711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E:\Мои документы 2014 - 2015\ФОТО 2014 - 2015\Музей Танк Т-34\DSC0506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61" t="8146" r="9072"/>
          <a:stretch/>
        </p:blipFill>
        <p:spPr bwMode="auto">
          <a:xfrm>
            <a:off x="1043608" y="3796590"/>
            <a:ext cx="3896473" cy="2703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00410" y="2780928"/>
            <a:ext cx="77583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 год 50-летия школы и 70-летия Победы в Великой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Отечественной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войне каждый ученик школы стал участником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проекта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«Память жива в каждой Российской семье»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E:\Мои документы 2015 - 2016\Фотографии\Урок Мужества\DSC0657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919" t="6045" r="27576"/>
          <a:stretch/>
        </p:blipFill>
        <p:spPr bwMode="auto">
          <a:xfrm>
            <a:off x="6937900" y="332656"/>
            <a:ext cx="182086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Мои документы 2015 - 2016\Фотографии\Благодарственный марш\DSC0658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884" t="28713" r="10106"/>
          <a:stretch/>
        </p:blipFill>
        <p:spPr bwMode="auto">
          <a:xfrm>
            <a:off x="997724" y="332656"/>
            <a:ext cx="2012100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0582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8"/>
            <a:ext cx="9131300" cy="69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E:\Мои документы 2016 - 2017\Фотографии\День Победы\Шуткова М.А\4А (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916" b="6434"/>
          <a:stretch/>
        </p:blipFill>
        <p:spPr bwMode="auto">
          <a:xfrm>
            <a:off x="1056788" y="4077072"/>
            <a:ext cx="4008225" cy="2484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Мои документы 2016 - 2017\Фотографии\День Победы\Шуткова М.А\4А (6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054" b="9617"/>
          <a:stretch/>
        </p:blipFill>
        <p:spPr bwMode="auto">
          <a:xfrm>
            <a:off x="5148064" y="4077072"/>
            <a:ext cx="3585997" cy="2502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Мои документы 2016 - 2017\На сайт\Патриотическая неделя\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04" r="23706" b="3412"/>
          <a:stretch/>
        </p:blipFill>
        <p:spPr bwMode="auto">
          <a:xfrm>
            <a:off x="6133529" y="332654"/>
            <a:ext cx="2600531" cy="3600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Мои документы 2016 - 2017\Фотографии\Новая папка\DSC067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636" t="21704" r="9697" b="24066"/>
          <a:stretch/>
        </p:blipFill>
        <p:spPr bwMode="auto">
          <a:xfrm>
            <a:off x="971601" y="332656"/>
            <a:ext cx="5040559" cy="2728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1" y="3061409"/>
            <a:ext cx="5328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Установлена Памятная доска учителям – участникам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ВОВ и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выпускникам школы, выполнившим свой служебный долг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307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8"/>
            <a:ext cx="9131300" cy="69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332656"/>
            <a:ext cx="7776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Юбилейный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альбом «50 славных лет»,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стал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достоянием каждого классного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руководителя,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путеводным справочником при проведении патриотических классных часов и родительских собраний, где как в фокусе пересеклись все нити поисково-краеведческой работы школьного музейного отряда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 descr="E:\Мои документы 2017 - 2018\К фильму\Книга - фильм\стр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96" t="3143" r="2314" b="4280"/>
          <a:stretch/>
        </p:blipFill>
        <p:spPr bwMode="auto">
          <a:xfrm>
            <a:off x="1000100" y="2698970"/>
            <a:ext cx="2643206" cy="37602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Мои документы 2017 - 2018\К фильму\Книга - фильм\стр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53" t="4445" r="5692" b="3973"/>
          <a:stretch/>
        </p:blipFill>
        <p:spPr bwMode="auto">
          <a:xfrm>
            <a:off x="6240076" y="2714620"/>
            <a:ext cx="2546766" cy="37484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Мои документы 2017 - 2018\К фильму\Книга - фильм\стр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16" t="3604" r="4848" b="4005"/>
          <a:stretch/>
        </p:blipFill>
        <p:spPr bwMode="auto">
          <a:xfrm>
            <a:off x="3642077" y="2705608"/>
            <a:ext cx="2572997" cy="37237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27502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8"/>
            <a:ext cx="9131300" cy="69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F:\Мои документы 2017 - 2018\К фильму\Новая папка\20171004_10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3806"/>
            <a:ext cx="3816424" cy="286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Мои документы 2017 - 2018\К фильму\Новая папка\20171004_1000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534" y="638120"/>
            <a:ext cx="3816424" cy="286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Мои документы 2017 - 2018\К фильму\Новая папка\20171004_1003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51"/>
          <a:stretch/>
        </p:blipFill>
        <p:spPr bwMode="auto">
          <a:xfrm>
            <a:off x="971600" y="3571876"/>
            <a:ext cx="3831729" cy="2668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Мои документы 2017 - 2018\К фильму\Новая папка\20171004_1001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9" b="9607"/>
          <a:stretch/>
        </p:blipFill>
        <p:spPr bwMode="auto">
          <a:xfrm>
            <a:off x="4943533" y="3786190"/>
            <a:ext cx="3831729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94014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2225"/>
            <a:ext cx="9132887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160" y="812861"/>
            <a:ext cx="5938192" cy="585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260648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Реализация проекта «Школа – краеведческий музей»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дает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нам право сказать «Нам есть что любить, нам есть чем гордиться!»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220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8"/>
            <a:ext cx="9131300" cy="69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260648"/>
            <a:ext cx="7776864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Воспоминания 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и фотоматериалы ветеранов труда, участников Великой Отечественной войны, локальных войн дали возможность открыть комнату Славы, экспозицию «Я помню, я горжусь!».</a:t>
            </a:r>
            <a:endParaRPr lang="ru-RU" sz="16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lvl="0" algn="just"/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Сегодня в залах тематических экспозиций проходят экскурсии, где не только выступают экскурсоводы, но и показывают тематические слайд-фильмы, созданные участниками проекта «Школа – краеведческий музей</a:t>
            </a:r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». Стенды 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подробно рассказывают о событиях </a:t>
            </a:r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прошлого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. На торжественных линейках вручают почетные грамоты, георгиевские ленточки. Посещение экспозиции – неотъемлемая часть посвящения в первоклассники, юнармейцев, выпускников, Дней Памяти и Победы.</a:t>
            </a:r>
            <a:endParaRPr lang="ru-RU" sz="16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В 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год 50-летия школы и 70-летия Победы в Великой Отечественной войне каждый ученик школы стал участником проекта «Память жива в каждой Российской семье». Установлена Памятная доска учителям – участникам Великой Отечественной войны и выпускникам школы, выполнившим свой служебный долг.</a:t>
            </a:r>
            <a:endParaRPr lang="ru-RU" sz="16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Выпущенный 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юбилейный альбом «50 славных лет», </a:t>
            </a:r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 основу которого легли результаты поисковой работы, материалы со стендов музея, воспоминания и фотодокументы, стал 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достоянием каждого классного руководителя путеводным справочником при проведении патриотических классных часов и родительских собраний, где как в фокусе пересеклись все нити поисково-краеведческой работы школьного музейного </a:t>
            </a:r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совета.</a:t>
            </a:r>
            <a:endParaRPr lang="ru-RU" sz="16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</a:t>
            </a:r>
            <a:endParaRPr lang="ru-RU" sz="16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Реализация 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проекта «Школа – краеведческий музей» дает нам право сказать «Нам есть что любить, нам есть чем гордиться!»</a:t>
            </a:r>
            <a:endParaRPr lang="ru-RU" sz="16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lvl="0" algn="ctr"/>
            <a:r>
              <a:rPr lang="ru-RU" sz="100" i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lvl="6" algn="ctr"/>
            <a:r>
              <a:rPr lang="ru-RU" sz="1400" b="1" i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Совет школьного краеведческого музея </a:t>
            </a:r>
            <a:r>
              <a:rPr lang="ru-RU" sz="1400" i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–</a:t>
            </a:r>
            <a:endParaRPr lang="ru-RU" sz="14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lvl="6" algn="ctr"/>
            <a:r>
              <a:rPr lang="ru-RU" sz="1400" i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члены клубов «Память сердца», «Исследователь»,</a:t>
            </a:r>
            <a:endParaRPr lang="ru-RU" sz="14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lvl="6" algn="ctr"/>
            <a:r>
              <a:rPr lang="ru-RU" sz="1400" i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«Люблю тебя, мой край родной» и </a:t>
            </a:r>
            <a:r>
              <a:rPr lang="ru-RU" sz="1400" i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волонтерского отряда</a:t>
            </a:r>
            <a:endParaRPr lang="ru-RU" sz="140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1614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8"/>
            <a:ext cx="9131300" cy="69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Мои документы 2017 - 2018\К фильму\Новая папка\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07" y="260648"/>
            <a:ext cx="4446381" cy="2496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Мои документы 2017 - 2018\К фильму\Новая папка\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26" r="14859" b="19628"/>
          <a:stretch/>
        </p:blipFill>
        <p:spPr bwMode="auto">
          <a:xfrm>
            <a:off x="899592" y="3574337"/>
            <a:ext cx="4405745" cy="3072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70892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сентября 1965 года начала свой жизненный путь </a:t>
            </a:r>
            <a:endParaRPr lang="en-US" sz="2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Краснозаводская </a:t>
            </a: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</a:t>
            </a:r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E:\Мои документы 2017 - 2018\К фильму\Новая папка\20171004_1005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456384" cy="2459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31"/>
          <a:stretch/>
        </p:blipFill>
        <p:spPr bwMode="auto">
          <a:xfrm>
            <a:off x="5305338" y="3574336"/>
            <a:ext cx="3508024" cy="3074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5371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8"/>
            <a:ext cx="9131300" cy="69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F:\Мои документы 2017 - 2018\К фильму\Новая папка\20171004_1007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33" t="13004" r="9959" b="15888"/>
          <a:stretch/>
        </p:blipFill>
        <p:spPr bwMode="auto">
          <a:xfrm>
            <a:off x="1018646" y="291677"/>
            <a:ext cx="2977290" cy="3425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Мои документы 2017 - 2018\К фильму\Новая папка\20171004_1007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10" t="2866" r="1215" b="3801"/>
          <a:stretch/>
        </p:blipFill>
        <p:spPr bwMode="auto">
          <a:xfrm>
            <a:off x="3923928" y="260648"/>
            <a:ext cx="4752528" cy="3462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Мои документы 2017 - 2018\К фильму\Новая папка\20171004_1007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94" t="35781" r="4251" b="29298"/>
          <a:stretch/>
        </p:blipFill>
        <p:spPr bwMode="auto">
          <a:xfrm>
            <a:off x="1043608" y="3645025"/>
            <a:ext cx="7632848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5877272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 первых дней обучения детей, в школе проводилась серьезная работа по патриотическому воспитанию юного поколения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633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96" y="1588"/>
            <a:ext cx="9166796" cy="69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F:\Мои документы 2017 - 2018\К фильму\Новая папка\20171004_1009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04" t="16259" r="2242" b="20479"/>
          <a:stretch/>
        </p:blipFill>
        <p:spPr bwMode="auto">
          <a:xfrm>
            <a:off x="1065039" y="1052736"/>
            <a:ext cx="7755433" cy="5589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5" y="332656"/>
            <a:ext cx="76114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Началась поисково-исследовательская работа: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  <a:p>
            <a:pPr marL="342900" lvl="0" indent="-342900" algn="ctr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Изучение истории родного города;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5725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8"/>
            <a:ext cx="9131300" cy="69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1783242" cy="2613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177" y="1614618"/>
            <a:ext cx="1812855" cy="2606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43608" y="332656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Земляков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жизнь которых вписала славные страницы не только в летопись своей Малой Родины, но и всего Отечества;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68205"/>
            <a:ext cx="1722370" cy="2613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802" r="41901" b="46652"/>
          <a:stretch/>
        </p:blipFill>
        <p:spPr bwMode="auto">
          <a:xfrm>
            <a:off x="7020272" y="1607777"/>
            <a:ext cx="1584176" cy="2613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Users\USER\Desktop\Новая папка\20151116_13225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06" b="23186"/>
          <a:stretch/>
        </p:blipFill>
        <p:spPr bwMode="auto">
          <a:xfrm>
            <a:off x="993594" y="4437111"/>
            <a:ext cx="3866438" cy="1960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USER\Desktop\Новая папка\20151116_13224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537" b="19969"/>
          <a:stretch/>
        </p:blipFill>
        <p:spPr bwMode="auto">
          <a:xfrm>
            <a:off x="4932040" y="4437112"/>
            <a:ext cx="3816424" cy="1960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57134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8"/>
            <a:ext cx="9131300" cy="69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F:\Мои документы 2017 - 2018\К фильму\Новая папка\20171004_091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3" t="8722" r="4953" b="10030"/>
          <a:stretch/>
        </p:blipFill>
        <p:spPr bwMode="auto">
          <a:xfrm>
            <a:off x="971600" y="715079"/>
            <a:ext cx="4106255" cy="2785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Мои документы 2017 - 2018\К фильму\Новая папка\20171004_0920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25" t="5900" r="8972" b="2679"/>
          <a:stretch/>
        </p:blipFill>
        <p:spPr bwMode="auto">
          <a:xfrm>
            <a:off x="5173922" y="715079"/>
            <a:ext cx="3539147" cy="2785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Мои документы 2017 - 2018\К фильму\Новая папка\20171004_1006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99" t="23800" b="15141"/>
          <a:stretch/>
        </p:blipFill>
        <p:spPr bwMode="auto">
          <a:xfrm>
            <a:off x="1619672" y="3501008"/>
            <a:ext cx="6552728" cy="3135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8805" y="304197"/>
            <a:ext cx="4657685" cy="423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3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. Традиций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образования конца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XX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века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933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2225"/>
            <a:ext cx="9132887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esktop\Новая папка\DSC05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2656"/>
            <a:ext cx="3272008" cy="2315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Новая папка\DSC055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68" y="2765572"/>
            <a:ext cx="2592288" cy="1812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Новая папка\DSC055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208" y="4725144"/>
            <a:ext cx="2534968" cy="181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Новая папка\DSC055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208" y="2780928"/>
            <a:ext cx="2534968" cy="181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Новая папка\DSC055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92199"/>
            <a:ext cx="2592288" cy="1833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Новая папка\DSC0555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25144"/>
            <a:ext cx="2551929" cy="1786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esktop\Новая папка\DSC0555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52936"/>
            <a:ext cx="2551929" cy="1773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1" y="213608"/>
            <a:ext cx="4392486" cy="1631216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Это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было коллективно-творческое дело, которое возглавили учителя – участники Великой Отечественной войны – победители, мечтавшие о счастливом будущем юного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поколения</a:t>
            </a:r>
            <a:endParaRPr lang="ru-RU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 descr="http://vedenie.cerkov.ru/files/2017/05/7948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566" b="16826"/>
          <a:stretch/>
        </p:blipFill>
        <p:spPr bwMode="auto">
          <a:xfrm>
            <a:off x="1979712" y="1725614"/>
            <a:ext cx="2140157" cy="9833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5198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1698</TotalTime>
  <Words>903</Words>
  <Application>Microsoft Office PowerPoint</Application>
  <PresentationFormat>Экран (4:3)</PresentationFormat>
  <Paragraphs>58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Лидия</cp:lastModifiedBy>
  <cp:revision>83</cp:revision>
  <cp:lastPrinted>2017-10-09T15:21:45Z</cp:lastPrinted>
  <dcterms:created xsi:type="dcterms:W3CDTF">2017-10-02T14:41:42Z</dcterms:created>
  <dcterms:modified xsi:type="dcterms:W3CDTF">2018-06-20T17:48:12Z</dcterms:modified>
</cp:coreProperties>
</file>